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5" r:id="rId1"/>
  </p:sld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3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4" r:id="rId17"/>
    <p:sldId id="275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0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/>
    <p:restoredTop sz="94694"/>
  </p:normalViewPr>
  <p:slideViewPr>
    <p:cSldViewPr snapToGrid="0" snapToObjects="1">
      <p:cViewPr varScale="1">
        <p:scale>
          <a:sx n="133" d="100"/>
          <a:sy n="133" d="100"/>
        </p:scale>
        <p:origin x="21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184DA70-C731-4C70-880D-CCD4705E623C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08156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196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101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3014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7669AF7-7BEB-44E4-9852-375E34362B5B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220471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8549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4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6940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51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2BEA474-078D-4E9B-9B14-09A87B19DC46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4679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907D986-8816-4272-A432-0437A28A9828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412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2D6E202-B606-4609-B914-27C9371A1F6D}" type="datetime1">
              <a:rPr lang="en-US" smtClean="0"/>
              <a:t>6/22/22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904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latex-tutorial.com/tutorials/lists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latex-tutorial.com/tutorials/lists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atex-tutorial.com/tutorials/tables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latex-tutorial.com/tutorials/tabl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ablesgenerator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lipigupta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ch.github.io/latexsheet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s://www.latex-project.org/get/#tex-distribution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ch.github.io/latexsheet/" TargetMode="External"/><Relationship Id="rId7" Type="http://schemas.openxmlformats.org/officeDocument/2006/relationships/image" Target="../media/image13.png"/><Relationship Id="rId2" Type="http://schemas.openxmlformats.org/officeDocument/2006/relationships/hyperlink" Target="https://tobi.oetiker.ch/lshort/lshort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11.mathography.org/" TargetMode="External"/><Relationship Id="rId5" Type="http://schemas.openxmlformats.org/officeDocument/2006/relationships/hyperlink" Target="https://www.latex-tutorial.com/tutorials/" TargetMode="External"/><Relationship Id="rId4" Type="http://schemas.openxmlformats.org/officeDocument/2006/relationships/hyperlink" Target="https://www.tablesgenerato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9269212-82E2-B84E-A3FF-D43F2F0772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480" y="1155492"/>
            <a:ext cx="4765873" cy="37638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EC99AC1-54C4-0A46-80F0-B55941B94CDC}"/>
              </a:ext>
            </a:extLst>
          </p:cNvPr>
          <p:cNvSpPr txBox="1"/>
          <p:nvPr/>
        </p:nvSpPr>
        <p:spPr>
          <a:xfrm>
            <a:off x="6096000" y="3506632"/>
            <a:ext cx="4409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For Beginners!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3CF09F-DF92-E348-B3BB-4A6BA1BAE73A}"/>
              </a:ext>
            </a:extLst>
          </p:cNvPr>
          <p:cNvSpPr txBox="1"/>
          <p:nvPr/>
        </p:nvSpPr>
        <p:spPr>
          <a:xfrm>
            <a:off x="685799" y="5133121"/>
            <a:ext cx="4680384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Lipi Gupta</a:t>
            </a:r>
          </a:p>
          <a:p>
            <a:r>
              <a:rPr lang="en-US" dirty="0"/>
              <a:t>July 31, 2020</a:t>
            </a:r>
          </a:p>
          <a:p>
            <a:endParaRPr lang="en-US" dirty="0"/>
          </a:p>
          <a:p>
            <a:r>
              <a:rPr lang="en-US" sz="1400" dirty="0"/>
              <a:t>Some materials sourced from Eric Krause and Ron Bannon </a:t>
            </a:r>
          </a:p>
        </p:txBody>
      </p:sp>
    </p:spTree>
    <p:extLst>
      <p:ext uri="{BB962C8B-B14F-4D97-AF65-F5344CB8AC3E}">
        <p14:creationId xmlns:p14="http://schemas.microsoft.com/office/powerpoint/2010/main" val="1075970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1170349" y="1648584"/>
            <a:ext cx="4315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632058" y="1648584"/>
            <a:ext cx="7522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documentclass</a:t>
            </a:r>
            <a:r>
              <a:rPr lang="en-US" sz="1600" dirty="0">
                <a:latin typeface="Courier" pitchFamily="2" charset="0"/>
                <a:cs typeface="Courier"/>
              </a:rPr>
              <a:t>[a4paper]{article}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\title</a:t>
            </a:r>
            <a:r>
              <a:rPr lang="en-US" sz="1600" dirty="0">
                <a:latin typeface="Courier" pitchFamily="2" charset="0"/>
                <a:cs typeface="Courier"/>
              </a:rPr>
              <a:t>{My First 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LaTeX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\author</a:t>
            </a:r>
            <a:r>
              <a:rPr lang="en-US" sz="1600" dirty="0">
                <a:latin typeface="Courier" pitchFamily="2" charset="0"/>
                <a:cs typeface="Courier"/>
              </a:rPr>
              <a:t>{Lipi Gupta}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\date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\today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My Grocery list: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apples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coffee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hazelnut flavor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donut shop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milk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AE8E4-A64E-204D-BD84-0FA0346AD698}"/>
              </a:ext>
            </a:extLst>
          </p:cNvPr>
          <p:cNvSpPr txBox="1"/>
          <p:nvPr/>
        </p:nvSpPr>
        <p:spPr>
          <a:xfrm>
            <a:off x="1006407" y="564952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List Environments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BF105-D79F-5647-AEBF-B7639B933A67}"/>
              </a:ext>
            </a:extLst>
          </p:cNvPr>
          <p:cNvSpPr/>
          <p:nvPr/>
        </p:nvSpPr>
        <p:spPr>
          <a:xfrm>
            <a:off x="1386113" y="6440923"/>
            <a:ext cx="462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https://www.latex-tutorial.com/tutorials/lists/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FD41D4-23F2-B640-9928-D13645B15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206" y="2047116"/>
            <a:ext cx="4537273" cy="29554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2114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1170349" y="1648584"/>
            <a:ext cx="4315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632058" y="1648584"/>
            <a:ext cx="752282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documentclass</a:t>
            </a:r>
            <a:r>
              <a:rPr lang="en-US" sz="1600" dirty="0">
                <a:latin typeface="Courier" pitchFamily="2" charset="0"/>
                <a:cs typeface="Courier"/>
              </a:rPr>
              <a:t>[a4paper]{article}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\title</a:t>
            </a:r>
            <a:r>
              <a:rPr lang="en-US" sz="1600" dirty="0">
                <a:latin typeface="Courier" pitchFamily="2" charset="0"/>
                <a:cs typeface="Courier"/>
              </a:rPr>
              <a:t>{My First 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LaTeX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\author</a:t>
            </a:r>
            <a:r>
              <a:rPr lang="en-US" sz="1600" dirty="0">
                <a:latin typeface="Courier" pitchFamily="2" charset="0"/>
                <a:cs typeface="Courier"/>
              </a:rPr>
              <a:t>{Lipi Gupta}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\date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\today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My Grocery list: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{itemize}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apples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coffee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hazelnut flavor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donut shop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milk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{itemize}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8FBF105-D79F-5647-AEBF-B7639B933A67}"/>
              </a:ext>
            </a:extLst>
          </p:cNvPr>
          <p:cNvSpPr/>
          <p:nvPr/>
        </p:nvSpPr>
        <p:spPr>
          <a:xfrm>
            <a:off x="1386113" y="6440923"/>
            <a:ext cx="46276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https://www.latex-tutorial.com/tutorials/lists/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785669-83A8-8144-AC8B-4A39BDFF3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4215" y="2068284"/>
            <a:ext cx="5323944" cy="30540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List Environments</a:t>
            </a:r>
          </a:p>
        </p:txBody>
      </p:sp>
    </p:spTree>
    <p:extLst>
      <p:ext uri="{BB962C8B-B14F-4D97-AF65-F5344CB8AC3E}">
        <p14:creationId xmlns:p14="http://schemas.microsoft.com/office/powerpoint/2010/main" val="1041569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1170349" y="1648584"/>
            <a:ext cx="431528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632059" y="1648584"/>
            <a:ext cx="4866507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\paragraph</a:t>
            </a:r>
            <a:r>
              <a:rPr lang="en-US" sz="1600" dirty="0">
                <a:latin typeface="Courier" pitchFamily="2" charset="0"/>
                <a:cs typeface="Courier"/>
              </a:rPr>
              <a:t>{Quadratic equations!}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Most quadratic polynomials look like: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P(x) = a x^2 + b x + c.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\label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eq:quadratic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The quadratic formula tells us the roots of for Eq.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\ref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eq:quadratic</a:t>
            </a:r>
            <a:r>
              <a:rPr lang="en-US" sz="1600" dirty="0">
                <a:latin typeface="Courier" pitchFamily="2" charset="0"/>
                <a:cs typeface="Courier"/>
              </a:rPr>
              <a:t>}: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    x =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\frac</a:t>
            </a:r>
            <a:r>
              <a:rPr lang="en-US" sz="1600" dirty="0">
                <a:latin typeface="Courier" pitchFamily="2" charset="0"/>
                <a:cs typeface="Courier"/>
              </a:rPr>
              <a:t>{-b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\pm \sqrt</a:t>
            </a:r>
            <a:r>
              <a:rPr lang="en-US" sz="1600" dirty="0">
                <a:latin typeface="Courier" pitchFamily="2" charset="0"/>
                <a:cs typeface="Courier"/>
              </a:rPr>
              <a:t>{b^2 - 4ac}}{2a}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endParaRPr lang="en-US" sz="1600" dirty="0">
              <a:solidFill>
                <a:srgbClr val="0000FF"/>
              </a:solidFill>
              <a:latin typeface="Courier" pitchFamily="2" charset="0"/>
              <a:cs typeface="Courier"/>
            </a:endParaRPr>
          </a:p>
          <a:p>
            <a:endParaRPr lang="en-US" sz="1600" dirty="0">
              <a:solidFill>
                <a:srgbClr val="0000FF"/>
              </a:solidFill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Math Mode!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E760332-A86C-0145-BAD4-31489A7E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8566" y="2766332"/>
            <a:ext cx="5443657" cy="1574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735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985292" y="1365556"/>
            <a:ext cx="43152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447002" y="1365556"/>
            <a:ext cx="4648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\paragraph</a:t>
            </a:r>
            <a:r>
              <a:rPr lang="en-US" sz="1600" dirty="0">
                <a:latin typeface="Courier" pitchFamily="2" charset="0"/>
                <a:cs typeface="Courier"/>
              </a:rPr>
              <a:t>{Quadratic equations!}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Most quadratic polynomials look like: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P(x) = a x^2 + b x + c.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\label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eq:quadratic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The quadratic formula tells us the roots of for Eq.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\ref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eq:quadratic</a:t>
            </a:r>
            <a:r>
              <a:rPr lang="en-US" sz="1600" dirty="0">
                <a:latin typeface="Courier" pitchFamily="2" charset="0"/>
                <a:cs typeface="Courier"/>
              </a:rPr>
              <a:t>}: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    x =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\frac</a:t>
            </a:r>
            <a:r>
              <a:rPr lang="en-US" sz="1600" dirty="0">
                <a:latin typeface="Courier" pitchFamily="2" charset="0"/>
                <a:cs typeface="Courier"/>
              </a:rPr>
              <a:t>{-b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\pm \sqrt</a:t>
            </a:r>
            <a:r>
              <a:rPr lang="en-US" sz="1600" dirty="0">
                <a:latin typeface="Courier" pitchFamily="2" charset="0"/>
                <a:cs typeface="Courier"/>
              </a:rPr>
              <a:t>{b^2 - 4ac}}{2a}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{equation}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where </a:t>
            </a:r>
            <a:r>
              <a:rPr lang="en-US" sz="1600" dirty="0">
                <a:solidFill>
                  <a:schemeClr val="accent4"/>
                </a:solidFill>
                <a:latin typeface="Courier" pitchFamily="2" charset="0"/>
                <a:cs typeface="Courier"/>
              </a:rPr>
              <a:t>$b^2 - 4ac$ </a:t>
            </a:r>
            <a:r>
              <a:rPr lang="en-US" sz="1600" dirty="0">
                <a:latin typeface="Courier" pitchFamily="2" charset="0"/>
                <a:cs typeface="Courier"/>
              </a:rPr>
              <a:t>is the discriminant.</a:t>
            </a:r>
          </a:p>
          <a:p>
            <a:endParaRPr lang="en-US" sz="1600" dirty="0">
              <a:solidFill>
                <a:srgbClr val="0000FF"/>
              </a:solidFill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Math Mode!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6A8C08-CABF-784F-B5C7-1E9F3F04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3613"/>
            <a:ext cx="5910943" cy="19486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6068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Some fancier stuff….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27247B-F650-574A-8B37-FCDC6EECCD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10129" y="1123263"/>
            <a:ext cx="4498042" cy="543081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69A58F-AEE4-2D4C-9176-A79A090E3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951" y="1720817"/>
            <a:ext cx="5167563" cy="42357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9876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Tables!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60E0C-3526-324F-90AF-9350FBA0F6DF}"/>
              </a:ext>
            </a:extLst>
          </p:cNvPr>
          <p:cNvSpPr/>
          <p:nvPr/>
        </p:nvSpPr>
        <p:spPr>
          <a:xfrm>
            <a:off x="1263202" y="1123263"/>
            <a:ext cx="483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https://www.latex-tutorial.com/tutorials/tables/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5E89F-1235-5C47-B260-A8342FBF9E25}"/>
              </a:ext>
            </a:extLst>
          </p:cNvPr>
          <p:cNvSpPr txBox="1"/>
          <p:nvPr/>
        </p:nvSpPr>
        <p:spPr>
          <a:xfrm>
            <a:off x="1170349" y="1648584"/>
            <a:ext cx="43152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3A5B2-1469-4A4D-B47E-7338EB7528BD}"/>
              </a:ext>
            </a:extLst>
          </p:cNvPr>
          <p:cNvSpPr txBox="1"/>
          <p:nvPr/>
        </p:nvSpPr>
        <p:spPr>
          <a:xfrm>
            <a:off x="1632059" y="1648584"/>
            <a:ext cx="54436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{table}[]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\centering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{tabular}{cc}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Parameter &amp; Value \\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hline</a:t>
            </a:r>
            <a:endParaRPr lang="en-US" sz="1600" dirty="0">
              <a:solidFill>
                <a:srgbClr val="0202FF"/>
              </a:solidFill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a    &amp; 500 \</a:t>
            </a:r>
            <a:r>
              <a:rPr lang="en-US" sz="1600" dirty="0" err="1">
                <a:latin typeface="Courier" pitchFamily="2" charset="0"/>
                <a:cs typeface="Courier"/>
              </a:rPr>
              <a:t>textrm</a:t>
            </a:r>
            <a:r>
              <a:rPr lang="en-US" sz="1600" dirty="0">
                <a:latin typeface="Courier" pitchFamily="2" charset="0"/>
                <a:cs typeface="Courier"/>
              </a:rPr>
              <a:t>{m}\\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b    &amp; 100 \</a:t>
            </a:r>
            <a:r>
              <a:rPr lang="en-US" sz="1600" dirty="0" err="1">
                <a:latin typeface="Courier" pitchFamily="2" charset="0"/>
                <a:cs typeface="Courier"/>
              </a:rPr>
              <a:t>textrm</a:t>
            </a:r>
            <a:r>
              <a:rPr lang="en-US" sz="1600" dirty="0">
                <a:latin typeface="Courier" pitchFamily="2" charset="0"/>
                <a:cs typeface="Courier"/>
              </a:rPr>
              <a:t>{s}\\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{tabular}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{table}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AD85D8D-92E9-CB4C-930C-6254D4788335}"/>
              </a:ext>
            </a:extLst>
          </p:cNvPr>
          <p:cNvSpPr/>
          <p:nvPr/>
        </p:nvSpPr>
        <p:spPr>
          <a:xfrm>
            <a:off x="3124200" y="2068286"/>
            <a:ext cx="631371" cy="489857"/>
          </a:xfrm>
          <a:prstGeom prst="ellipse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437B01-0E51-BE4F-A30B-5B8AB9BF6084}"/>
              </a:ext>
            </a:extLst>
          </p:cNvPr>
          <p:cNvSpPr/>
          <p:nvPr/>
        </p:nvSpPr>
        <p:spPr>
          <a:xfrm>
            <a:off x="3470067" y="2528293"/>
            <a:ext cx="631371" cy="489857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15FFF8C9-7BE0-3649-9624-7074E58D7F03}"/>
              </a:ext>
            </a:extLst>
          </p:cNvPr>
          <p:cNvSpPr/>
          <p:nvPr/>
        </p:nvSpPr>
        <p:spPr>
          <a:xfrm>
            <a:off x="7707882" y="1492595"/>
            <a:ext cx="4128163" cy="952279"/>
          </a:xfrm>
          <a:prstGeom prst="wedgeRoundRectCallout">
            <a:avLst>
              <a:gd name="adj1" fmla="val -142375"/>
              <a:gd name="adj2" fmla="val 34606"/>
              <a:gd name="adj3" fmla="val 16667"/>
            </a:avLst>
          </a:prstGeom>
          <a:ln w="6350"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Instructions about where the table should be placed**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12D177AE-842B-CA45-BA22-69ACB107D79A}"/>
              </a:ext>
            </a:extLst>
          </p:cNvPr>
          <p:cNvSpPr/>
          <p:nvPr/>
        </p:nvSpPr>
        <p:spPr>
          <a:xfrm>
            <a:off x="7707884" y="2558143"/>
            <a:ext cx="4128163" cy="952279"/>
          </a:xfrm>
          <a:prstGeom prst="wedgeRoundRectCallout">
            <a:avLst>
              <a:gd name="adj1" fmla="val -136310"/>
              <a:gd name="adj2" fmla="val -28266"/>
              <a:gd name="adj3" fmla="val 16667"/>
            </a:avLst>
          </a:prstGeom>
          <a:ln w="6350"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How many columns and how are those elements justified within the column?</a:t>
            </a:r>
          </a:p>
          <a:p>
            <a:pPr algn="ctr"/>
            <a:r>
              <a:rPr lang="en-US" sz="1200" dirty="0" err="1">
                <a:latin typeface="Courier" pitchFamily="2" charset="0"/>
              </a:rPr>
              <a:t>ccclll</a:t>
            </a:r>
            <a:r>
              <a:rPr lang="en-US" sz="1200" dirty="0">
                <a:latin typeface="Courier" pitchFamily="2" charset="0"/>
              </a:rPr>
              <a:t> </a:t>
            </a:r>
          </a:p>
          <a:p>
            <a:pPr algn="ctr"/>
            <a:r>
              <a:rPr lang="en-US" sz="1200" dirty="0"/>
              <a:t>(6 columns, first 3 are centered, last three are left-justified)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B62E33F-D012-8044-A1C2-A7E5B5256E2B}"/>
              </a:ext>
            </a:extLst>
          </p:cNvPr>
          <p:cNvSpPr/>
          <p:nvPr/>
        </p:nvSpPr>
        <p:spPr>
          <a:xfrm>
            <a:off x="4101438" y="3265493"/>
            <a:ext cx="631371" cy="489857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7C0FE0C-1F63-F940-A604-1A3CB17821A8}"/>
              </a:ext>
            </a:extLst>
          </p:cNvPr>
          <p:cNvSpPr/>
          <p:nvPr/>
        </p:nvSpPr>
        <p:spPr>
          <a:xfrm>
            <a:off x="7707883" y="3623691"/>
            <a:ext cx="4128163" cy="414909"/>
          </a:xfrm>
          <a:prstGeom prst="wedgeRoundRectCallout">
            <a:avLst>
              <a:gd name="adj1" fmla="val -121016"/>
              <a:gd name="adj2" fmla="val -54558"/>
              <a:gd name="adj3" fmla="val 16667"/>
            </a:avLst>
          </a:prstGeom>
          <a:ln w="6350"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Line break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F61C9B-6868-7946-9EB5-D5AECF01E4C3}"/>
              </a:ext>
            </a:extLst>
          </p:cNvPr>
          <p:cNvSpPr txBox="1"/>
          <p:nvPr/>
        </p:nvSpPr>
        <p:spPr>
          <a:xfrm>
            <a:off x="7794171" y="6073837"/>
            <a:ext cx="36841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 see section 2.13 Floating Bodies</a:t>
            </a:r>
          </a:p>
          <a:p>
            <a:r>
              <a:rPr lang="en-US" dirty="0"/>
              <a:t>in </a:t>
            </a:r>
            <a:r>
              <a:rPr lang="en-US" dirty="0" err="1"/>
              <a:t>Oetiker</a:t>
            </a:r>
            <a:r>
              <a:rPr lang="en-US" dirty="0"/>
              <a:t> et. al.</a:t>
            </a:r>
          </a:p>
        </p:txBody>
      </p:sp>
    </p:spTree>
    <p:extLst>
      <p:ext uri="{BB962C8B-B14F-4D97-AF65-F5344CB8AC3E}">
        <p14:creationId xmlns:p14="http://schemas.microsoft.com/office/powerpoint/2010/main" val="266142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5" grpId="0" animBg="1"/>
      <p:bldP spid="12" grpId="0" animBg="1"/>
      <p:bldP spid="13" grpId="0" animBg="1"/>
      <p:bldP spid="14" grpId="0" animBg="1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470D818-60E5-7644-8EA4-F36724465E0F}"/>
              </a:ext>
            </a:extLst>
          </p:cNvPr>
          <p:cNvSpPr/>
          <p:nvPr/>
        </p:nvSpPr>
        <p:spPr>
          <a:xfrm>
            <a:off x="7045533" y="5475514"/>
            <a:ext cx="4384467" cy="10885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Tables!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5060E0C-3526-324F-90AF-9350FBA0F6DF}"/>
              </a:ext>
            </a:extLst>
          </p:cNvPr>
          <p:cNvSpPr/>
          <p:nvPr/>
        </p:nvSpPr>
        <p:spPr>
          <a:xfrm>
            <a:off x="1263202" y="1123263"/>
            <a:ext cx="48327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https://www.latex-tutorial.com/tutorials/tables/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5E89F-1235-5C47-B260-A8342FBF9E25}"/>
              </a:ext>
            </a:extLst>
          </p:cNvPr>
          <p:cNvSpPr txBox="1"/>
          <p:nvPr/>
        </p:nvSpPr>
        <p:spPr>
          <a:xfrm>
            <a:off x="1170349" y="1648584"/>
            <a:ext cx="43152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3A5B2-1469-4A4D-B47E-7338EB7528BD}"/>
              </a:ext>
            </a:extLst>
          </p:cNvPr>
          <p:cNvSpPr txBox="1"/>
          <p:nvPr/>
        </p:nvSpPr>
        <p:spPr>
          <a:xfrm>
            <a:off x="1601877" y="1648584"/>
            <a:ext cx="544365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{table}[]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\caption</a:t>
            </a:r>
            <a:r>
              <a:rPr lang="en-US" sz="1600" dirty="0">
                <a:latin typeface="Courier" pitchFamily="2" charset="0"/>
                <a:cs typeface="Courier"/>
              </a:rPr>
              <a:t>{This is my first table!}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{tabular}{cc}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Parameter &amp; Value \\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hline</a:t>
            </a:r>
            <a:endParaRPr lang="en-US" sz="1600" dirty="0">
              <a:solidFill>
                <a:srgbClr val="0202FF"/>
              </a:solidFill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a    &amp; 500 \</a:t>
            </a:r>
            <a:r>
              <a:rPr lang="en-US" sz="1600" dirty="0" err="1">
                <a:latin typeface="Courier" pitchFamily="2" charset="0"/>
                <a:cs typeface="Courier"/>
              </a:rPr>
              <a:t>textrm</a:t>
            </a:r>
            <a:r>
              <a:rPr lang="en-US" sz="1600" dirty="0">
                <a:latin typeface="Courier" pitchFamily="2" charset="0"/>
                <a:cs typeface="Courier"/>
              </a:rPr>
              <a:t>{m}\\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b    &amp; 100 \</a:t>
            </a:r>
            <a:r>
              <a:rPr lang="en-US" sz="1600" dirty="0" err="1">
                <a:latin typeface="Courier" pitchFamily="2" charset="0"/>
                <a:cs typeface="Courier"/>
              </a:rPr>
              <a:t>textrm</a:t>
            </a:r>
            <a:r>
              <a:rPr lang="en-US" sz="1600" dirty="0">
                <a:latin typeface="Courier" pitchFamily="2" charset="0"/>
                <a:cs typeface="Courier"/>
              </a:rPr>
              <a:t>{s}\\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{tabular}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\label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tab:first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{table}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Please refer to table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\ref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tab:first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32B9AE-6F73-C744-B394-F5CA16505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478" y="2830286"/>
            <a:ext cx="5815349" cy="16841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FCDE0B-ADA6-0947-8EBE-63E7B7D4A03C}"/>
              </a:ext>
            </a:extLst>
          </p:cNvPr>
          <p:cNvSpPr/>
          <p:nvPr/>
        </p:nvSpPr>
        <p:spPr>
          <a:xfrm>
            <a:off x="7386309" y="5803567"/>
            <a:ext cx="355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https://www.tablesgenerator.com/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9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0B56A8-CEE1-3B47-BDEC-8A31E4498ADA}"/>
              </a:ext>
            </a:extLst>
          </p:cNvPr>
          <p:cNvSpPr txBox="1"/>
          <p:nvPr/>
        </p:nvSpPr>
        <p:spPr>
          <a:xfrm>
            <a:off x="901272" y="492321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Figures!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D5E89F-1235-5C47-B260-A8342FBF9E25}"/>
              </a:ext>
            </a:extLst>
          </p:cNvPr>
          <p:cNvSpPr txBox="1"/>
          <p:nvPr/>
        </p:nvSpPr>
        <p:spPr>
          <a:xfrm>
            <a:off x="1170348" y="1648584"/>
            <a:ext cx="43152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3A5B2-1469-4A4D-B47E-7338EB7528BD}"/>
              </a:ext>
            </a:extLst>
          </p:cNvPr>
          <p:cNvSpPr txBox="1"/>
          <p:nvPr/>
        </p:nvSpPr>
        <p:spPr>
          <a:xfrm>
            <a:off x="1601876" y="1648584"/>
            <a:ext cx="103506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usepackage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graphicx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{figure}[h!]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latin typeface="Courier" pitchFamily="2" charset="0"/>
                <a:cs typeface="Courier"/>
              </a:rPr>
              <a:t>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\centering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includegraphics</a:t>
            </a:r>
            <a:r>
              <a:rPr lang="en-US" sz="1600" dirty="0">
                <a:latin typeface="Courier" pitchFamily="2" charset="0"/>
                <a:cs typeface="Courier"/>
              </a:rPr>
              <a:t>[width = 0.7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textwidth</a:t>
            </a:r>
            <a:r>
              <a:rPr lang="en-US" sz="1600" dirty="0">
                <a:latin typeface="Courier" pitchFamily="2" charset="0"/>
                <a:cs typeface="Courier"/>
              </a:rPr>
              <a:t>]{</a:t>
            </a:r>
            <a:r>
              <a:rPr lang="en-US" sz="1600" dirty="0" err="1">
                <a:latin typeface="Courier" pitchFamily="2" charset="0"/>
                <a:cs typeface="Courier"/>
              </a:rPr>
              <a:t>mypicture.jpg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\caption</a:t>
            </a:r>
            <a:r>
              <a:rPr lang="en-US" sz="1600" dirty="0">
                <a:latin typeface="Courier" pitchFamily="2" charset="0"/>
                <a:cs typeface="Courier"/>
              </a:rPr>
              <a:t>{The full lattice solution resulting in an identity transform matrix, where </a:t>
            </a:r>
            <a:r>
              <a:rPr lang="en-US" sz="1600" dirty="0">
                <a:solidFill>
                  <a:schemeClr val="accent4"/>
                </a:solidFill>
                <a:latin typeface="Courier" pitchFamily="2" charset="0"/>
                <a:cs typeface="Courier"/>
              </a:rPr>
              <a:t>$a_1 = 2$ </a:t>
            </a:r>
            <a:r>
              <a:rPr lang="en-US" sz="1600" dirty="0">
                <a:latin typeface="Courier" pitchFamily="2" charset="0"/>
                <a:cs typeface="Courier"/>
              </a:rPr>
              <a:t>and </a:t>
            </a:r>
            <a:r>
              <a:rPr lang="en-US" sz="1600" dirty="0">
                <a:solidFill>
                  <a:schemeClr val="accent4"/>
                </a:solidFill>
                <a:latin typeface="Courier" pitchFamily="2" charset="0"/>
                <a:cs typeface="Courier"/>
              </a:rPr>
              <a:t>$b_1 = 3$</a:t>
            </a:r>
            <a:r>
              <a:rPr lang="en-US" sz="1600" dirty="0">
                <a:latin typeface="Courier" pitchFamily="2" charset="0"/>
                <a:cs typeface="Courier"/>
              </a:rPr>
              <a:t>.}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    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\label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fig:pic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{figure}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3D0C0-DE3C-AE4E-9AE5-9ED884BA3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043" y="3428999"/>
            <a:ext cx="6608714" cy="316774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7D0DBE-C442-5B46-B0CA-EADB74480421}"/>
              </a:ext>
            </a:extLst>
          </p:cNvPr>
          <p:cNvSpPr txBox="1"/>
          <p:nvPr/>
        </p:nvSpPr>
        <p:spPr>
          <a:xfrm>
            <a:off x="1139607" y="4476605"/>
            <a:ext cx="343430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Reminder: the file name should be a path to the image. Think about how to keep this organized!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0BADCC-E927-E042-9169-DDD325618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776" y="5673411"/>
            <a:ext cx="3623969" cy="57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0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160D350-E9BF-8D42-8CE1-B8B989EFE3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02" t="1825" r="5825"/>
          <a:stretch/>
        </p:blipFill>
        <p:spPr>
          <a:xfrm>
            <a:off x="2943727" y="3524371"/>
            <a:ext cx="2460475" cy="29653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4FA7C6-9CA6-674E-805B-67F8DF65B3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62" t="9999" r="57755" b="13256"/>
          <a:stretch/>
        </p:blipFill>
        <p:spPr>
          <a:xfrm>
            <a:off x="824659" y="3524371"/>
            <a:ext cx="2027400" cy="2965321"/>
          </a:xfrm>
          <a:prstGeom prst="rect">
            <a:avLst/>
          </a:prstGeom>
          <a:ln>
            <a:noFill/>
          </a:ln>
          <a:effectLst/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A776E2-C1DC-6744-86A3-8A606BAF24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90" r="3086" b="34123"/>
          <a:stretch/>
        </p:blipFill>
        <p:spPr>
          <a:xfrm>
            <a:off x="824658" y="738298"/>
            <a:ext cx="7328742" cy="26907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0E6AC6-E3E0-B344-9ECB-C82EC24D70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717"/>
          <a:stretch/>
        </p:blipFill>
        <p:spPr>
          <a:xfrm>
            <a:off x="5495870" y="3524371"/>
            <a:ext cx="2643019" cy="29653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458255E-068D-1A43-91E8-74DD296FC3BA}"/>
              </a:ext>
            </a:extLst>
          </p:cNvPr>
          <p:cNvSpPr txBox="1"/>
          <p:nvPr/>
        </p:nvSpPr>
        <p:spPr>
          <a:xfrm>
            <a:off x="8206499" y="686186"/>
            <a:ext cx="38203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About Lipi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5th year PhD Student at University of Chicago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BA in Physics from Cornell University (2015)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from Oregon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SULI Alum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FC5A6DB-7F88-1C48-AC55-EC093523CEE0}"/>
              </a:ext>
            </a:extLst>
          </p:cNvPr>
          <p:cNvSpPr/>
          <p:nvPr/>
        </p:nvSpPr>
        <p:spPr>
          <a:xfrm>
            <a:off x="8153400" y="5995892"/>
            <a:ext cx="4023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https://www.linkedin.com/in/lipigupta/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7D7F5FE-4396-F74F-ACF9-3F2390201D9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28"/>
          <a:stretch/>
        </p:blipFill>
        <p:spPr>
          <a:xfrm>
            <a:off x="8921452" y="4523159"/>
            <a:ext cx="2445888" cy="631461"/>
          </a:xfrm>
          <a:prstGeom prst="rect">
            <a:avLst/>
          </a:prstGeom>
        </p:spPr>
      </p:pic>
      <p:pic>
        <p:nvPicPr>
          <p:cNvPr id="21" name="Picture 20" descr="logo.rgb.maroon.eps">
            <a:extLst>
              <a:ext uri="{FF2B5EF4-FFF2-40B4-BE49-F238E27FC236}">
                <a16:creationId xmlns:a16="http://schemas.microsoft.com/office/drawing/2014/main" id="{5415A0D9-C343-A446-BAB3-953C1F82F4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300" y="3942260"/>
            <a:ext cx="2154871" cy="471851"/>
          </a:xfrm>
          <a:prstGeom prst="rect">
            <a:avLst/>
          </a:prstGeom>
        </p:spPr>
      </p:pic>
      <p:pic>
        <p:nvPicPr>
          <p:cNvPr id="22" name="Picture 21" descr="A close up of a sign&#10;&#10;Description automatically generated">
            <a:extLst>
              <a:ext uri="{FF2B5EF4-FFF2-40B4-BE49-F238E27FC236}">
                <a16:creationId xmlns:a16="http://schemas.microsoft.com/office/drawing/2014/main" id="{0DA7F1F0-1F98-354A-8CD2-8677704913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1452" y="5291253"/>
            <a:ext cx="2445889" cy="41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3343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93D97C6-63EF-4CA6-B01D-25E2772DC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83D2CA-52F4-2A46-8DEC-AC96C1DEB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116" y="484524"/>
            <a:ext cx="2946047" cy="12299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4A40B-EDCE-42FC-B189-AEFB4F82E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354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1C880D-00E8-0A46-A158-56248D3B5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00824" y="2285999"/>
            <a:ext cx="6176776" cy="4087477"/>
          </a:xfrm>
        </p:spPr>
        <p:txBody>
          <a:bodyPr>
            <a:normAutofit/>
          </a:bodyPr>
          <a:lstStyle/>
          <a:p>
            <a:r>
              <a:rPr lang="en-US" sz="1600" dirty="0">
                <a:latin typeface="Optima"/>
                <a:cs typeface="Optima"/>
              </a:rPr>
              <a:t>Pronounced “lay-tech” or “la-tech”(does not rhyme with “paychecks”!)</a:t>
            </a:r>
          </a:p>
          <a:p>
            <a:r>
              <a:rPr lang="en-US" sz="1600" dirty="0">
                <a:latin typeface="Optima"/>
                <a:cs typeface="Optima"/>
              </a:rPr>
              <a:t>Document preparation tool: 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Quick Formatting (and re-formatting)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Easy equations and symbols typesetting 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Sophisticated figure management and tables creation</a:t>
            </a:r>
          </a:p>
          <a:p>
            <a:r>
              <a:rPr lang="en-US" sz="1600" dirty="0">
                <a:latin typeface="Optima"/>
                <a:cs typeface="Optima"/>
              </a:rPr>
              <a:t>Advantages: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FREE!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Used in most academic and professional settings</a:t>
            </a:r>
          </a:p>
          <a:p>
            <a:pPr marL="0" indent="0">
              <a:buNone/>
            </a:pPr>
            <a:r>
              <a:rPr lang="en-US" sz="1600" dirty="0">
                <a:latin typeface="Optima"/>
                <a:cs typeface="Optima"/>
              </a:rPr>
              <a:t>	Creative freedom</a:t>
            </a:r>
          </a:p>
          <a:p>
            <a:endParaRPr lang="en-US" sz="1400" dirty="0">
              <a:latin typeface="Optima"/>
              <a:cs typeface="Optima"/>
            </a:endParaRPr>
          </a:p>
          <a:p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BEC849-8180-F14C-A8C4-5540C542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54" y="1402567"/>
            <a:ext cx="3570741" cy="4052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3C08DA-669B-4B4C-9F76-4ACE9B8A1A0D}"/>
              </a:ext>
            </a:extLst>
          </p:cNvPr>
          <p:cNvSpPr/>
          <p:nvPr/>
        </p:nvSpPr>
        <p:spPr>
          <a:xfrm>
            <a:off x="462854" y="5602718"/>
            <a:ext cx="343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https://wch.github.io/latexsheet/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506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65D47-6B79-7048-9218-66E5B2F8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Install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78EE84-98C6-B04B-AAE4-734AE32C0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3912" t="1228" r="8774"/>
          <a:stretch/>
        </p:blipFill>
        <p:spPr>
          <a:xfrm>
            <a:off x="1551353" y="2113526"/>
            <a:ext cx="3417127" cy="141378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92EF15-50AB-374D-A894-86D933495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7858" y="685800"/>
            <a:ext cx="1792559" cy="7483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29F198-5D1A-194C-B353-6A59DCF77AAD}"/>
              </a:ext>
            </a:extLst>
          </p:cNvPr>
          <p:cNvSpPr/>
          <p:nvPr/>
        </p:nvSpPr>
        <p:spPr>
          <a:xfrm>
            <a:off x="5976256" y="2484759"/>
            <a:ext cx="5198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https://www.latex-project.org/get/#tex-distributions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B977F7-3E3E-B048-93FF-9E5A80E7C156}"/>
              </a:ext>
            </a:extLst>
          </p:cNvPr>
          <p:cNvSpPr txBox="1"/>
          <p:nvPr/>
        </p:nvSpPr>
        <p:spPr>
          <a:xfrm>
            <a:off x="2397966" y="4116050"/>
            <a:ext cx="171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Recommended: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FF2F3B-7DEE-1646-BBAA-742E3FE495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1353" y="4485382"/>
            <a:ext cx="3411198" cy="12296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1E5866-4288-3843-84AE-822EED63F34D}"/>
              </a:ext>
            </a:extLst>
          </p:cNvPr>
          <p:cNvSpPr txBox="1"/>
          <p:nvPr/>
        </p:nvSpPr>
        <p:spPr>
          <a:xfrm>
            <a:off x="2387963" y="1733242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distributions: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19102B-1AEA-AB40-9695-71CC207AEE19}"/>
              </a:ext>
            </a:extLst>
          </p:cNvPr>
          <p:cNvSpPr txBox="1"/>
          <p:nvPr/>
        </p:nvSpPr>
        <p:spPr>
          <a:xfrm>
            <a:off x="6548111" y="4915525"/>
            <a:ext cx="4054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Have a university email address? Use it!</a:t>
            </a:r>
          </a:p>
        </p:txBody>
      </p:sp>
    </p:spTree>
    <p:extLst>
      <p:ext uri="{BB962C8B-B14F-4D97-AF65-F5344CB8AC3E}">
        <p14:creationId xmlns:p14="http://schemas.microsoft.com/office/powerpoint/2010/main" val="1374960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B58EB74-2F86-EE4E-9FD3-3025D9965BE4}"/>
              </a:ext>
            </a:extLst>
          </p:cNvPr>
          <p:cNvSpPr/>
          <p:nvPr/>
        </p:nvSpPr>
        <p:spPr>
          <a:xfrm>
            <a:off x="2736994" y="5011128"/>
            <a:ext cx="7517113" cy="16854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4727EC5-E093-F84B-A1CC-D362FBF5F603}"/>
              </a:ext>
            </a:extLst>
          </p:cNvPr>
          <p:cNvSpPr/>
          <p:nvPr/>
        </p:nvSpPr>
        <p:spPr>
          <a:xfrm>
            <a:off x="6695184" y="3167743"/>
            <a:ext cx="3558923" cy="125185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331EE3-FBFF-3040-9056-28D02BBDB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Resources! </a:t>
            </a:r>
            <a:br>
              <a:rPr lang="en-US" dirty="0"/>
            </a:b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EC2182-CAEB-3142-A9AF-4B5078D5AA90}"/>
              </a:ext>
            </a:extLst>
          </p:cNvPr>
          <p:cNvSpPr/>
          <p:nvPr/>
        </p:nvSpPr>
        <p:spPr>
          <a:xfrm>
            <a:off x="6553670" y="2115723"/>
            <a:ext cx="40170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https://tobi.oetiker.ch/lshort/lshort.pdf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E4C8C4-293E-774A-A4B9-9A12D120FDAC}"/>
              </a:ext>
            </a:extLst>
          </p:cNvPr>
          <p:cNvSpPr/>
          <p:nvPr/>
        </p:nvSpPr>
        <p:spPr>
          <a:xfrm>
            <a:off x="2859207" y="5603046"/>
            <a:ext cx="3436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https://wch.github.io/latexsheet/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67BF9D3-0C0D-754F-ACAA-44D86F695B9F}"/>
              </a:ext>
            </a:extLst>
          </p:cNvPr>
          <p:cNvSpPr/>
          <p:nvPr/>
        </p:nvSpPr>
        <p:spPr>
          <a:xfrm>
            <a:off x="6695184" y="5567684"/>
            <a:ext cx="355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https://www.tablesgenerator.com/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96CAFC-E3E3-C64D-AD31-76880C5656FD}"/>
              </a:ext>
            </a:extLst>
          </p:cNvPr>
          <p:cNvSpPr/>
          <p:nvPr/>
        </p:nvSpPr>
        <p:spPr>
          <a:xfrm>
            <a:off x="4342360" y="6172200"/>
            <a:ext cx="41322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https://www.latex-tutorial.com/tutorials/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FFDBC5-DC3A-EF49-B88E-C1EBEBDC5998}"/>
              </a:ext>
            </a:extLst>
          </p:cNvPr>
          <p:cNvSpPr/>
          <p:nvPr/>
        </p:nvSpPr>
        <p:spPr>
          <a:xfrm>
            <a:off x="6931017" y="3759271"/>
            <a:ext cx="3087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http://m11.mathography.org/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7FCD2D-431D-CA48-8679-7844376C1D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4227" y="1563682"/>
            <a:ext cx="4119418" cy="3005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4A061-DC8C-5B4A-95CD-5B4437B39071}"/>
              </a:ext>
            </a:extLst>
          </p:cNvPr>
          <p:cNvSpPr txBox="1"/>
          <p:nvPr/>
        </p:nvSpPr>
        <p:spPr>
          <a:xfrm>
            <a:off x="7186759" y="3339421"/>
            <a:ext cx="2575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Exercises available here!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D3E9EE-7C96-3345-92FD-D0F18E2CDFED}"/>
              </a:ext>
            </a:extLst>
          </p:cNvPr>
          <p:cNvSpPr txBox="1"/>
          <p:nvPr/>
        </p:nvSpPr>
        <p:spPr>
          <a:xfrm>
            <a:off x="5084742" y="5102288"/>
            <a:ext cx="2937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other useful websites!</a:t>
            </a:r>
          </a:p>
        </p:txBody>
      </p:sp>
    </p:spTree>
    <p:extLst>
      <p:ext uri="{BB962C8B-B14F-4D97-AF65-F5344CB8AC3E}">
        <p14:creationId xmlns:p14="http://schemas.microsoft.com/office/powerpoint/2010/main" val="2501134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0" animBg="1"/>
      <p:bldP spid="5" grpId="0"/>
      <p:bldP spid="6" grpId="0"/>
      <p:bldP spid="7" grpId="0"/>
      <p:bldP spid="8" grpId="0"/>
      <p:bldP spid="9" grpId="0"/>
      <p:bldP spid="11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>
            <a:extLst>
              <a:ext uri="{FF2B5EF4-FFF2-40B4-BE49-F238E27FC236}">
                <a16:creationId xmlns:a16="http://schemas.microsoft.com/office/drawing/2014/main" id="{537FC284-3AFB-1640-883F-2AAF50AB47DF}"/>
              </a:ext>
            </a:extLst>
          </p:cNvPr>
          <p:cNvSpPr/>
          <p:nvPr/>
        </p:nvSpPr>
        <p:spPr>
          <a:xfrm>
            <a:off x="867206" y="5714015"/>
            <a:ext cx="2109175" cy="77478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1170349" y="1648584"/>
            <a:ext cx="4309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632059" y="1648584"/>
            <a:ext cx="4345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documentclass</a:t>
            </a:r>
            <a:r>
              <a:rPr lang="en-US" sz="1600" dirty="0">
                <a:latin typeface="Courier" pitchFamily="2" charset="0"/>
                <a:cs typeface="Courier"/>
              </a:rPr>
              <a:t>[a4paper]{article}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202FF"/>
                </a:solidFill>
                <a:latin typeface="Courier" pitchFamily="2" charset="0"/>
                <a:cs typeface="Courier"/>
              </a:rPr>
              <a:t>usepackage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 err="1">
                <a:latin typeface="Courier" pitchFamily="2" charset="0"/>
                <a:cs typeface="Courier"/>
              </a:rPr>
              <a:t>amsmath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\title</a:t>
            </a:r>
            <a:r>
              <a:rPr lang="en-US" sz="1600" dirty="0">
                <a:latin typeface="Courier" pitchFamily="2" charset="0"/>
                <a:cs typeface="Courier"/>
              </a:rPr>
              <a:t>{My First 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LaTeX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\author</a:t>
            </a:r>
            <a:r>
              <a:rPr lang="en-US" sz="1600" dirty="0">
                <a:latin typeface="Courier" pitchFamily="2" charset="0"/>
                <a:cs typeface="Courier"/>
              </a:rPr>
              <a:t>{Lipi Gupta}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\date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\today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maketitle</a:t>
            </a:r>
            <a:endParaRPr lang="en-US" sz="1600" dirty="0">
              <a:solidFill>
                <a:srgbClr val="0000FF"/>
              </a:solidFill>
              <a:latin typeface="Courier" pitchFamily="2" charset="0"/>
              <a:cs typeface="Courier"/>
            </a:endParaRP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8000"/>
                </a:solidFill>
                <a:latin typeface="Courier" pitchFamily="2" charset="0"/>
                <a:cs typeface="Courier"/>
              </a:rPr>
              <a:t>% This is a comment!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\section</a:t>
            </a:r>
            <a:r>
              <a:rPr lang="en-US" sz="1600" dirty="0">
                <a:latin typeface="Courier" pitchFamily="2" charset="0"/>
                <a:cs typeface="Courier"/>
              </a:rPr>
              <a:t>{Introduction}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Hello, there! This is my paper.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FFA6E0-076F-A142-B0DD-354B30A7E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32068" y="584030"/>
            <a:ext cx="3891713" cy="5874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42EFB7-9E61-234B-8470-A5939F57A4B2}"/>
              </a:ext>
            </a:extLst>
          </p:cNvPr>
          <p:cNvSpPr txBox="1"/>
          <p:nvPr/>
        </p:nvSpPr>
        <p:spPr>
          <a:xfrm>
            <a:off x="832096" y="5899854"/>
            <a:ext cx="1821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cs typeface="Arial" panose="020B0604020202020204" pitchFamily="34" charset="0"/>
              </a:rPr>
              <a:t>firstlatex.tex</a:t>
            </a:r>
            <a:endParaRPr lang="en-US" sz="2000" dirty="0"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E2B6A-6F8C-634C-9919-6D16DA9779BC}"/>
              </a:ext>
            </a:extLst>
          </p:cNvPr>
          <p:cNvSpPr txBox="1"/>
          <p:nvPr/>
        </p:nvSpPr>
        <p:spPr>
          <a:xfrm>
            <a:off x="5395317" y="5881774"/>
            <a:ext cx="15613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cs typeface="Optima"/>
              </a:rPr>
              <a:t>firstlatex.pdf</a:t>
            </a:r>
            <a:endParaRPr lang="en-US" sz="2000" dirty="0">
              <a:cs typeface="Opti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AE8E4-A64E-204D-BD84-0FA0346AD698}"/>
              </a:ext>
            </a:extLst>
          </p:cNvPr>
          <p:cNvSpPr txBox="1"/>
          <p:nvPr/>
        </p:nvSpPr>
        <p:spPr>
          <a:xfrm>
            <a:off x="0" y="584030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A First Look at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2DE33F2-F21C-8D40-A6FC-7A9753E8C9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141" y="551372"/>
            <a:ext cx="1699908" cy="70758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535E7A-B372-B442-8FFC-F176F1826DF8}"/>
              </a:ext>
            </a:extLst>
          </p:cNvPr>
          <p:cNvSpPr/>
          <p:nvPr/>
        </p:nvSpPr>
        <p:spPr>
          <a:xfrm>
            <a:off x="3112249" y="5667790"/>
            <a:ext cx="1454019" cy="92201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Compiler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C8AE41AB-6F86-7541-88C2-350253D54C1D}"/>
              </a:ext>
            </a:extLst>
          </p:cNvPr>
          <p:cNvSpPr/>
          <p:nvPr/>
        </p:nvSpPr>
        <p:spPr>
          <a:xfrm>
            <a:off x="4702136" y="5882126"/>
            <a:ext cx="716008" cy="435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483809-455D-DB42-BADC-DBD188453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6919" y="5898959"/>
            <a:ext cx="673169" cy="28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47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/>
      <p:bldP spid="7" grpId="0"/>
      <p:bldP spid="9" grpId="0"/>
      <p:bldP spid="10" grpId="0"/>
      <p:bldP spid="14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D6DA-4E2E-9A4D-9E48-9172D36C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Deciphering the “code”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E6845-C112-1840-8E53-ACCDC26D5D29}"/>
              </a:ext>
            </a:extLst>
          </p:cNvPr>
          <p:cNvSpPr/>
          <p:nvPr/>
        </p:nvSpPr>
        <p:spPr>
          <a:xfrm>
            <a:off x="3054141" y="267208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\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documentclass</a:t>
            </a:r>
            <a:r>
              <a:rPr lang="en-US" sz="2400" dirty="0">
                <a:latin typeface="Courier"/>
                <a:cs typeface="Courier"/>
              </a:rPr>
              <a:t>[a4paper]{article}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17D24-66C4-244C-A3F6-CCF49085CEB7}"/>
              </a:ext>
            </a:extLst>
          </p:cNvPr>
          <p:cNvSpPr txBox="1"/>
          <p:nvPr/>
        </p:nvSpPr>
        <p:spPr>
          <a:xfrm>
            <a:off x="2443978" y="273364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17C0DD2-9911-594A-ACF5-97674CE52621}"/>
              </a:ext>
            </a:extLst>
          </p:cNvPr>
          <p:cNvSpPr/>
          <p:nvPr/>
        </p:nvSpPr>
        <p:spPr>
          <a:xfrm rot="16200000">
            <a:off x="4292692" y="2078895"/>
            <a:ext cx="400108" cy="250982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E9B45-9325-DE45-AA10-F9042B913C60}"/>
              </a:ext>
            </a:extLst>
          </p:cNvPr>
          <p:cNvSpPr txBox="1"/>
          <p:nvPr/>
        </p:nvSpPr>
        <p:spPr>
          <a:xfrm>
            <a:off x="3752800" y="3495382"/>
            <a:ext cx="141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Optima"/>
              </a:rPr>
              <a:t>Function call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A7F0C41-4BE2-FA42-B26F-A14CA8F6A08C}"/>
              </a:ext>
            </a:extLst>
          </p:cNvPr>
          <p:cNvSpPr/>
          <p:nvPr/>
        </p:nvSpPr>
        <p:spPr>
          <a:xfrm rot="5400000">
            <a:off x="6300595" y="1757520"/>
            <a:ext cx="461666" cy="156754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18B24-9604-E748-9BE7-494241B7FDCC}"/>
              </a:ext>
            </a:extLst>
          </p:cNvPr>
          <p:cNvSpPr txBox="1"/>
          <p:nvPr/>
        </p:nvSpPr>
        <p:spPr>
          <a:xfrm>
            <a:off x="5973554" y="162566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cs typeface="Optima"/>
              </a:rPr>
              <a:t>Optional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cs typeface="Optima"/>
              </a:rPr>
              <a:t>Argument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55A9AE-D783-1A4B-A3D2-B31AACA2952C}"/>
              </a:ext>
            </a:extLst>
          </p:cNvPr>
          <p:cNvSpPr/>
          <p:nvPr/>
        </p:nvSpPr>
        <p:spPr>
          <a:xfrm rot="16200000">
            <a:off x="7969677" y="2566363"/>
            <a:ext cx="400107" cy="15348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5CF25-3F49-5C44-A2DF-8E138C60B83D}"/>
              </a:ext>
            </a:extLst>
          </p:cNvPr>
          <p:cNvSpPr txBox="1"/>
          <p:nvPr/>
        </p:nvSpPr>
        <p:spPr>
          <a:xfrm>
            <a:off x="7583370" y="3550747"/>
            <a:ext cx="11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Optima"/>
              </a:rPr>
              <a:t>Function argument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314DA8-78BC-7B4B-A4C3-62A1DAFA2486}"/>
              </a:ext>
            </a:extLst>
          </p:cNvPr>
          <p:cNvSpPr/>
          <p:nvPr/>
        </p:nvSpPr>
        <p:spPr>
          <a:xfrm>
            <a:off x="1164771" y="4350596"/>
            <a:ext cx="10521462" cy="1485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927BE1-C3DF-B846-8223-02E961584C6E}"/>
              </a:ext>
            </a:extLst>
          </p:cNvPr>
          <p:cNvSpPr txBox="1"/>
          <p:nvPr/>
        </p:nvSpPr>
        <p:spPr>
          <a:xfrm>
            <a:off x="1164771" y="4381371"/>
            <a:ext cx="2254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 with python?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D35AAA-80DC-244E-B717-24B0A388EAF7}"/>
              </a:ext>
            </a:extLst>
          </p:cNvPr>
          <p:cNvSpPr txBox="1"/>
          <p:nvPr/>
        </p:nvSpPr>
        <p:spPr>
          <a:xfrm>
            <a:off x="1164771" y="4958707"/>
            <a:ext cx="7772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import</a:t>
            </a:r>
            <a:r>
              <a:rPr lang="en-US" sz="2000" dirty="0">
                <a:latin typeface="Courier" pitchFamily="2" charset="0"/>
              </a:rPr>
              <a:t> latex </a:t>
            </a:r>
            <a:r>
              <a:rPr lang="en-US" sz="2000" b="1" dirty="0">
                <a:solidFill>
                  <a:srgbClr val="00B050"/>
                </a:solidFill>
                <a:latin typeface="Courier" pitchFamily="2" charset="0"/>
              </a:rPr>
              <a:t>as</a:t>
            </a:r>
            <a:r>
              <a:rPr lang="en-US" sz="2000" dirty="0">
                <a:latin typeface="Courier" pitchFamily="2" charset="0"/>
              </a:rPr>
              <a:t> lx</a:t>
            </a:r>
          </a:p>
          <a:p>
            <a:r>
              <a:rPr lang="en-US" sz="2000" dirty="0" err="1">
                <a:latin typeface="Courier" pitchFamily="2" charset="0"/>
              </a:rPr>
              <a:t>lx.documentclass</a:t>
            </a:r>
            <a:r>
              <a:rPr lang="en-US" sz="2000" dirty="0">
                <a:latin typeface="Courier" pitchFamily="2" charset="0"/>
              </a:rPr>
              <a:t>(article, </a:t>
            </a:r>
            <a:r>
              <a:rPr lang="en-US" sz="2000" dirty="0" err="1">
                <a:latin typeface="Courier" pitchFamily="2" charset="0"/>
              </a:rPr>
              <a:t>paper_type</a:t>
            </a:r>
            <a:r>
              <a:rPr lang="en-US" sz="2000" dirty="0">
                <a:latin typeface="Courier" pitchFamily="2" charset="0"/>
              </a:rPr>
              <a:t> = a4paper)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673A5FF-7F71-854A-B221-96C763C906C5}"/>
              </a:ext>
            </a:extLst>
          </p:cNvPr>
          <p:cNvSpPr txBox="1"/>
          <p:nvPr/>
        </p:nvSpPr>
        <p:spPr>
          <a:xfrm>
            <a:off x="4926009" y="5829015"/>
            <a:ext cx="7075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this is a made-up line of code to make LaTeX seem familiar!  </a:t>
            </a:r>
          </a:p>
        </p:txBody>
      </p:sp>
    </p:spTree>
    <p:extLst>
      <p:ext uri="{BB962C8B-B14F-4D97-AF65-F5344CB8AC3E}">
        <p14:creationId xmlns:p14="http://schemas.microsoft.com/office/powerpoint/2010/main" val="38716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2" grpId="0"/>
      <p:bldP spid="13" grpId="0" animBg="1"/>
      <p:bldP spid="14" grpId="0"/>
      <p:bldP spid="16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6D6DA-4E2E-9A4D-9E48-9172D36C3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Deciphering the “code”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5E6845-C112-1840-8E53-ACCDC26D5D29}"/>
              </a:ext>
            </a:extLst>
          </p:cNvPr>
          <p:cNvSpPr/>
          <p:nvPr/>
        </p:nvSpPr>
        <p:spPr>
          <a:xfrm>
            <a:off x="3054141" y="2672089"/>
            <a:ext cx="6083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\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documentclass</a:t>
            </a:r>
            <a:r>
              <a:rPr lang="en-US" sz="2400" dirty="0">
                <a:latin typeface="Courier"/>
                <a:cs typeface="Courier"/>
              </a:rPr>
              <a:t>[a4paper]{article}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F17D24-66C4-244C-A3F6-CCF49085CEB7}"/>
              </a:ext>
            </a:extLst>
          </p:cNvPr>
          <p:cNvSpPr txBox="1"/>
          <p:nvPr/>
        </p:nvSpPr>
        <p:spPr>
          <a:xfrm>
            <a:off x="2443978" y="273364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A17C0DD2-9911-594A-ACF5-97674CE52621}"/>
              </a:ext>
            </a:extLst>
          </p:cNvPr>
          <p:cNvSpPr/>
          <p:nvPr/>
        </p:nvSpPr>
        <p:spPr>
          <a:xfrm rot="16200000">
            <a:off x="4292692" y="2078895"/>
            <a:ext cx="400108" cy="2509823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AE9B45-9325-DE45-AA10-F9042B913C60}"/>
              </a:ext>
            </a:extLst>
          </p:cNvPr>
          <p:cNvSpPr txBox="1"/>
          <p:nvPr/>
        </p:nvSpPr>
        <p:spPr>
          <a:xfrm>
            <a:off x="3752800" y="3495382"/>
            <a:ext cx="1412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cs typeface="Optima"/>
              </a:rPr>
              <a:t>Function call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A7F0C41-4BE2-FA42-B26F-A14CA8F6A08C}"/>
              </a:ext>
            </a:extLst>
          </p:cNvPr>
          <p:cNvSpPr/>
          <p:nvPr/>
        </p:nvSpPr>
        <p:spPr>
          <a:xfrm rot="5400000">
            <a:off x="6300595" y="1757520"/>
            <a:ext cx="461666" cy="1567541"/>
          </a:xfrm>
          <a:prstGeom prst="lef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D18B24-9604-E748-9BE7-494241B7FDCC}"/>
              </a:ext>
            </a:extLst>
          </p:cNvPr>
          <p:cNvSpPr txBox="1"/>
          <p:nvPr/>
        </p:nvSpPr>
        <p:spPr>
          <a:xfrm>
            <a:off x="5973554" y="1625661"/>
            <a:ext cx="1159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  <a:cs typeface="Optima"/>
              </a:rPr>
              <a:t>Optional </a:t>
            </a:r>
          </a:p>
          <a:p>
            <a:pPr algn="ctr"/>
            <a:r>
              <a:rPr lang="en-US" dirty="0">
                <a:solidFill>
                  <a:schemeClr val="accent2"/>
                </a:solidFill>
                <a:cs typeface="Optima"/>
              </a:rPr>
              <a:t>Argument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155A9AE-D783-1A4B-A3D2-B31AACA2952C}"/>
              </a:ext>
            </a:extLst>
          </p:cNvPr>
          <p:cNvSpPr/>
          <p:nvPr/>
        </p:nvSpPr>
        <p:spPr>
          <a:xfrm rot="16200000">
            <a:off x="7969677" y="2566363"/>
            <a:ext cx="400107" cy="15348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A5CF25-3F49-5C44-A2DF-8E138C60B83D}"/>
              </a:ext>
            </a:extLst>
          </p:cNvPr>
          <p:cNvSpPr txBox="1"/>
          <p:nvPr/>
        </p:nvSpPr>
        <p:spPr>
          <a:xfrm>
            <a:off x="7583370" y="3550747"/>
            <a:ext cx="1172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Optima"/>
              </a:rPr>
              <a:t>Function argument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7A9900-CD00-F041-B5D9-02C8B5ADA449}"/>
              </a:ext>
            </a:extLst>
          </p:cNvPr>
          <p:cNvSpPr/>
          <p:nvPr/>
        </p:nvSpPr>
        <p:spPr>
          <a:xfrm>
            <a:off x="7445728" y="4344197"/>
            <a:ext cx="3384260" cy="2209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EA8F9D-C591-C44B-A592-0C106D11617D}"/>
              </a:ext>
            </a:extLst>
          </p:cNvPr>
          <p:cNvSpPr/>
          <p:nvPr/>
        </p:nvSpPr>
        <p:spPr>
          <a:xfrm>
            <a:off x="1527779" y="4344197"/>
            <a:ext cx="3384260" cy="220978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0BF16F-8BB9-B547-8A40-051DB15A7D3C}"/>
              </a:ext>
            </a:extLst>
          </p:cNvPr>
          <p:cNvSpPr txBox="1"/>
          <p:nvPr/>
        </p:nvSpPr>
        <p:spPr>
          <a:xfrm>
            <a:off x="1545704" y="4395634"/>
            <a:ext cx="3384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Some functions </a:t>
            </a:r>
            <a:r>
              <a:rPr lang="en-US" b="1" dirty="0">
                <a:solidFill>
                  <a:schemeClr val="accent4"/>
                </a:solidFill>
              </a:rPr>
              <a:t>with</a:t>
            </a:r>
            <a:r>
              <a:rPr lang="en-US" dirty="0"/>
              <a:t> arguments: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59AC858-1D00-0B4E-9831-8629F19DC5A3}"/>
              </a:ext>
            </a:extLst>
          </p:cNvPr>
          <p:cNvSpPr/>
          <p:nvPr/>
        </p:nvSpPr>
        <p:spPr>
          <a:xfrm>
            <a:off x="2095628" y="6008478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\frac</a:t>
            </a:r>
            <a:r>
              <a:rPr lang="en-US" dirty="0">
                <a:latin typeface="Courier"/>
                <a:cs typeface="Courier"/>
              </a:rPr>
              <a:t>{x}{y}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992A6E-D78F-7347-A934-745D9A5E8C95}"/>
              </a:ext>
            </a:extLst>
          </p:cNvPr>
          <p:cNvSpPr/>
          <p:nvPr/>
        </p:nvSpPr>
        <p:spPr>
          <a:xfrm>
            <a:off x="1735730" y="4933249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textit</a:t>
            </a:r>
            <a:r>
              <a:rPr lang="en-US" dirty="0">
                <a:latin typeface="Courier"/>
                <a:cs typeface="Courier"/>
              </a:rPr>
              <a:t>{some words}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2255A9B-F31E-8440-AF66-FC800DCAF959}"/>
              </a:ext>
            </a:extLst>
          </p:cNvPr>
          <p:cNvSpPr/>
          <p:nvPr/>
        </p:nvSpPr>
        <p:spPr>
          <a:xfrm>
            <a:off x="1666800" y="5470863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\section</a:t>
            </a:r>
            <a:r>
              <a:rPr lang="en-US" dirty="0">
                <a:latin typeface="Courier"/>
                <a:cs typeface="Courier"/>
              </a:rPr>
              <a:t>{some words}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3BC9B4-2265-F04D-BFBE-582EEF13D117}"/>
              </a:ext>
            </a:extLst>
          </p:cNvPr>
          <p:cNvSpPr txBox="1"/>
          <p:nvPr/>
        </p:nvSpPr>
        <p:spPr>
          <a:xfrm>
            <a:off x="7583370" y="4386954"/>
            <a:ext cx="3080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Some functions </a:t>
            </a:r>
            <a:r>
              <a:rPr lang="en-US" b="1" dirty="0">
                <a:solidFill>
                  <a:schemeClr val="accent6"/>
                </a:solidFill>
              </a:rPr>
              <a:t>without</a:t>
            </a:r>
            <a:r>
              <a:rPr lang="en-US" dirty="0"/>
              <a:t> arguments: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19554C-08B6-1445-89B2-E6DACF3664A9}"/>
              </a:ext>
            </a:extLst>
          </p:cNvPr>
          <p:cNvSpPr/>
          <p:nvPr/>
        </p:nvSpPr>
        <p:spPr>
          <a:xfrm>
            <a:off x="8595185" y="5521691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\alpha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E7AF54-ECCC-504A-8477-1E1E79D16790}"/>
              </a:ext>
            </a:extLst>
          </p:cNvPr>
          <p:cNvSpPr/>
          <p:nvPr/>
        </p:nvSpPr>
        <p:spPr>
          <a:xfrm>
            <a:off x="7583370" y="5076042"/>
            <a:ext cx="10118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\today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3AB969-C5CD-2B4A-ADFD-E9B5D96B58D9}"/>
              </a:ext>
            </a:extLst>
          </p:cNvPr>
          <p:cNvSpPr/>
          <p:nvPr/>
        </p:nvSpPr>
        <p:spPr>
          <a:xfrm>
            <a:off x="7721227" y="5987534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\chi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03A1150-D7EE-A946-8629-7F71ABA9A55B}"/>
              </a:ext>
            </a:extLst>
          </p:cNvPr>
          <p:cNvSpPr/>
          <p:nvPr/>
        </p:nvSpPr>
        <p:spPr>
          <a:xfrm>
            <a:off x="9807370" y="5076042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\Sum</a:t>
            </a:r>
            <a:endParaRPr lang="en-US" dirty="0">
              <a:latin typeface="Courier"/>
              <a:cs typeface="Courier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E91ECF2-307C-C54D-AB26-8EBB4868FBBD}"/>
              </a:ext>
            </a:extLst>
          </p:cNvPr>
          <p:cNvSpPr/>
          <p:nvPr/>
        </p:nvSpPr>
        <p:spPr>
          <a:xfrm>
            <a:off x="9807370" y="5891023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\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neq</a:t>
            </a:r>
            <a:endParaRPr lang="en-US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386445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3651502-F256-B94F-891D-2BDB7C5BED7E}"/>
              </a:ext>
            </a:extLst>
          </p:cNvPr>
          <p:cNvSpPr txBox="1"/>
          <p:nvPr/>
        </p:nvSpPr>
        <p:spPr>
          <a:xfrm>
            <a:off x="1170349" y="1648584"/>
            <a:ext cx="430927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5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6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7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8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9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10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11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12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13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14</a:t>
            </a:r>
          </a:p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Courier" pitchFamily="2" charset="0"/>
                <a:cs typeface="Courier"/>
              </a:rPr>
              <a:t>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563ABA-4B5E-8942-9648-13E1A823BD32}"/>
              </a:ext>
            </a:extLst>
          </p:cNvPr>
          <p:cNvSpPr txBox="1"/>
          <p:nvPr/>
        </p:nvSpPr>
        <p:spPr>
          <a:xfrm>
            <a:off x="1632058" y="1648584"/>
            <a:ext cx="75228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documentclass</a:t>
            </a:r>
            <a:r>
              <a:rPr lang="en-US" sz="1600" dirty="0">
                <a:latin typeface="Courier" pitchFamily="2" charset="0"/>
                <a:cs typeface="Courier"/>
              </a:rPr>
              <a:t>[a4paper]{article}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\title</a:t>
            </a:r>
            <a:r>
              <a:rPr lang="en-US" sz="1600" dirty="0">
                <a:latin typeface="Courier" pitchFamily="2" charset="0"/>
                <a:cs typeface="Courier"/>
              </a:rPr>
              <a:t>{My First 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 err="1">
                <a:solidFill>
                  <a:srgbClr val="0000FF"/>
                </a:solidFill>
                <a:latin typeface="Courier" pitchFamily="2" charset="0"/>
                <a:cs typeface="Courier"/>
              </a:rPr>
              <a:t>LaTeX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\author</a:t>
            </a:r>
            <a:r>
              <a:rPr lang="en-US" sz="1600" dirty="0">
                <a:latin typeface="Courier" pitchFamily="2" charset="0"/>
                <a:cs typeface="Courier"/>
              </a:rPr>
              <a:t>{Lipi Gupta}</a:t>
            </a: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\date</a:t>
            </a:r>
            <a:r>
              <a:rPr lang="en-US" sz="1600" dirty="0">
                <a:latin typeface="Courier" pitchFamily="2" charset="0"/>
                <a:cs typeface="Courier"/>
              </a:rPr>
              <a:t>{</a:t>
            </a:r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\today</a:t>
            </a:r>
            <a:r>
              <a:rPr lang="en-US" sz="1600" dirty="0">
                <a:latin typeface="Courier" pitchFamily="2" charset="0"/>
                <a:cs typeface="Courier"/>
              </a:rPr>
              <a:t>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begin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My Grocery list: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\begin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apples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coffee</a:t>
            </a:r>
          </a:p>
          <a:p>
            <a:r>
              <a:rPr lang="en-US" sz="1600" dirty="0">
                <a:latin typeface="Courier" pitchFamily="2" charset="0"/>
                <a:cs typeface="Courier"/>
              </a:rPr>
              <a:t>	</a:t>
            </a:r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\item </a:t>
            </a:r>
            <a:r>
              <a:rPr lang="en-US" sz="1600" dirty="0">
                <a:latin typeface="Courier" pitchFamily="2" charset="0"/>
                <a:cs typeface="Courier"/>
              </a:rPr>
              <a:t>milk</a:t>
            </a:r>
          </a:p>
          <a:p>
            <a:r>
              <a:rPr lang="en-US" sz="1600" dirty="0">
                <a:solidFill>
                  <a:srgbClr val="0202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{enumerate}</a:t>
            </a:r>
          </a:p>
          <a:p>
            <a:endParaRPr lang="en-US" sz="1600" dirty="0">
              <a:latin typeface="Courier" pitchFamily="2" charset="0"/>
              <a:cs typeface="Courier"/>
            </a:endParaRPr>
          </a:p>
          <a:p>
            <a:r>
              <a:rPr lang="en-US" sz="1600" dirty="0">
                <a:solidFill>
                  <a:srgbClr val="0000FF"/>
                </a:solidFill>
                <a:latin typeface="Courier" pitchFamily="2" charset="0"/>
                <a:cs typeface="Courier"/>
              </a:rPr>
              <a:t>\end</a:t>
            </a:r>
            <a:r>
              <a:rPr lang="en-US" sz="1600" dirty="0">
                <a:latin typeface="Courier" pitchFamily="2" charset="0"/>
                <a:cs typeface="Courier"/>
              </a:rPr>
              <a:t>{document}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1AE8E4-A64E-204D-BD84-0FA0346AD698}"/>
              </a:ext>
            </a:extLst>
          </p:cNvPr>
          <p:cNvSpPr txBox="1"/>
          <p:nvPr/>
        </p:nvSpPr>
        <p:spPr>
          <a:xfrm>
            <a:off x="1006407" y="564952"/>
            <a:ext cx="559729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500" dirty="0">
                <a:cs typeface="Optima"/>
              </a:rPr>
              <a:t>What are environments?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9A3FB8C-ECB1-534E-A4E2-0B40CEE31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479" y="2277760"/>
            <a:ext cx="4756150" cy="25273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659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3062</TotalTime>
  <Words>1358</Words>
  <Application>Microsoft Macintosh PowerPoint</Application>
  <PresentationFormat>Widescreen</PresentationFormat>
  <Paragraphs>374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Courier</vt:lpstr>
      <vt:lpstr>Franklin Gothic Book</vt:lpstr>
      <vt:lpstr>Optima</vt:lpstr>
      <vt:lpstr>Crop</vt:lpstr>
      <vt:lpstr>PowerPoint Presentation</vt:lpstr>
      <vt:lpstr>PowerPoint Presentation</vt:lpstr>
      <vt:lpstr>PowerPoint Presentation</vt:lpstr>
      <vt:lpstr>How to Install</vt:lpstr>
      <vt:lpstr>Resources!  </vt:lpstr>
      <vt:lpstr>PowerPoint Presentation</vt:lpstr>
      <vt:lpstr>Deciphering the “code”</vt:lpstr>
      <vt:lpstr>Deciphering the “code”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Lipi Gupta</dc:creator>
  <cp:lastModifiedBy>Microsoft Office User</cp:lastModifiedBy>
  <cp:revision>46</cp:revision>
  <dcterms:created xsi:type="dcterms:W3CDTF">2020-07-29T17:16:05Z</dcterms:created>
  <dcterms:modified xsi:type="dcterms:W3CDTF">2022-06-22T14:38:47Z</dcterms:modified>
</cp:coreProperties>
</file>